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3" r:id="rId6"/>
    <p:sldId id="262" r:id="rId7"/>
    <p:sldId id="265" r:id="rId8"/>
    <p:sldId id="258" r:id="rId9"/>
    <p:sldId id="267" r:id="rId10"/>
    <p:sldId id="269" r:id="rId11"/>
    <p:sldId id="266" r:id="rId12"/>
    <p:sldId id="260" r:id="rId13"/>
    <p:sldId id="270" r:id="rId14"/>
    <p:sldId id="271" r:id="rId15"/>
    <p:sldId id="264" r:id="rId16"/>
    <p:sldId id="261" r:id="rId17"/>
    <p:sldId id="272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85D"/>
    <a:srgbClr val="1B3152"/>
    <a:srgbClr val="F28046"/>
    <a:srgbClr val="F9AB3F"/>
    <a:srgbClr val="13204B"/>
    <a:srgbClr val="D18C2B"/>
    <a:srgbClr val="18203A"/>
    <a:srgbClr val="1D233A"/>
    <a:srgbClr val="9CB844"/>
    <a:srgbClr val="7DB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94" autoAdjust="0"/>
  </p:normalViewPr>
  <p:slideViewPr>
    <p:cSldViewPr snapToGrid="0">
      <p:cViewPr varScale="1">
        <p:scale>
          <a:sx n="91" d="100"/>
          <a:sy n="91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63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e Frades" userId="9cea0ae4-f994-4d08-8884-93b75f502ce9" providerId="ADAL" clId="{BA6B26A5-3135-4F21-BF41-80E3D2E8F28C}"/>
    <pc:docChg chg="modSld">
      <pc:chgData name="Ashlee Frades" userId="9cea0ae4-f994-4d08-8884-93b75f502ce9" providerId="ADAL" clId="{BA6B26A5-3135-4F21-BF41-80E3D2E8F28C}" dt="2024-08-12T16:24:22.317" v="7" actId="20577"/>
      <pc:docMkLst>
        <pc:docMk/>
      </pc:docMkLst>
      <pc:sldChg chg="modSp mod">
        <pc:chgData name="Ashlee Frades" userId="9cea0ae4-f994-4d08-8884-93b75f502ce9" providerId="ADAL" clId="{BA6B26A5-3135-4F21-BF41-80E3D2E8F28C}" dt="2024-08-12T16:24:22.317" v="7" actId="20577"/>
        <pc:sldMkLst>
          <pc:docMk/>
          <pc:sldMk cId="2048372848" sldId="271"/>
        </pc:sldMkLst>
        <pc:spChg chg="mod">
          <ac:chgData name="Ashlee Frades" userId="9cea0ae4-f994-4d08-8884-93b75f502ce9" providerId="ADAL" clId="{BA6B26A5-3135-4F21-BF41-80E3D2E8F28C}" dt="2024-08-12T16:24:22.317" v="7" actId="20577"/>
          <ac:spMkLst>
            <pc:docMk/>
            <pc:sldMk cId="2048372848" sldId="271"/>
            <ac:spMk id="4" creationId="{121E29F1-48EF-8EE0-F433-920967D4C6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1FF317-A542-6E4B-ADF2-D1DE929B0A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200EC-A5C5-44AD-D3E8-8BEF0AC34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7157-737E-4F2D-AFF2-9D6A3EBF8E2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BE5FD-6CF6-2300-59C1-939C83A5E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6F9A-D801-853A-343B-4AE8232B3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BC265-6BB6-4111-9B1A-D32AA44F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3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C6625-9FF7-4CDE-8B2E-1CAB73903DA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AE7DA-9E23-422F-9819-008FBA2C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755" y="3315221"/>
            <a:ext cx="8927088" cy="659341"/>
          </a:xfrm>
        </p:spPr>
        <p:txBody>
          <a:bodyPr anchor="b">
            <a:noAutofit/>
          </a:bodyPr>
          <a:lstStyle>
            <a:lvl1pPr algn="l">
              <a:defRPr sz="44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MAIN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D80D7-166A-4BDF-A9D7-D3A6B0BDF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852" y="4022234"/>
            <a:ext cx="8917990" cy="4975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728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Information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31502E-FB20-479F-92EB-FF32FF99B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754" y="5384004"/>
            <a:ext cx="3408362" cy="368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18C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| 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232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8D8E-9661-4557-ABAC-550986899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178" y="233395"/>
            <a:ext cx="9034880" cy="132556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AGENDA/SECTION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30178-EDFD-8433-DA33-65CEF3C41E85}"/>
              </a:ext>
            </a:extLst>
          </p:cNvPr>
          <p:cNvCxnSpPr>
            <a:cxnSpLocks/>
          </p:cNvCxnSpPr>
          <p:nvPr userDrawn="1"/>
        </p:nvCxnSpPr>
        <p:spPr>
          <a:xfrm>
            <a:off x="1446663" y="1245055"/>
            <a:ext cx="10813896" cy="0"/>
          </a:xfrm>
          <a:prstGeom prst="line">
            <a:avLst/>
          </a:prstGeom>
          <a:ln w="28575">
            <a:solidFill>
              <a:srgbClr val="F9A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FEAC17-16B5-5237-FCB3-BB58ACF4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2" y="1684951"/>
            <a:ext cx="8993395" cy="48311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806B-230A-4D50-846B-93CC710F9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4" y="221845"/>
            <a:ext cx="11728142" cy="518203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FDC0-4D39-4ED1-ABD3-D1FAD30C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079901"/>
            <a:ext cx="11728141" cy="5207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6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99" y="3930556"/>
            <a:ext cx="8927088" cy="1508866"/>
          </a:xfrm>
        </p:spPr>
        <p:txBody>
          <a:bodyPr anchor="b">
            <a:noAutofit/>
          </a:bodyPr>
          <a:lstStyle>
            <a:lvl1pPr algn="l">
              <a:defRPr sz="80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79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24A5C-233C-424D-957E-244EECCC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3CFD-B577-4E6E-9E4B-3E1C880D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94E1-E0D4-4D0D-BD7B-F3A1EC52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6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7C2-8C29-4309-AF59-A4C2FC0E9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D55340-0569-490E-890D-928E752A8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rgbClr val="13204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tonusd.net/Page/1002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7BE7-F4B7-43C2-91DA-BE76A67C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08" y="3822117"/>
            <a:ext cx="8927088" cy="659341"/>
          </a:xfrm>
        </p:spPr>
        <p:txBody>
          <a:bodyPr/>
          <a:lstStyle/>
          <a:p>
            <a:r>
              <a:rPr lang="en-US" dirty="0"/>
              <a:t>Title I Parent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3187E-8E79-488B-BEAD-F7B1E21C9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006" y="4380043"/>
            <a:ext cx="8917990" cy="49759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School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E3AEB-7377-47E1-9389-C9EDD3035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04" y="5890900"/>
            <a:ext cx="6896273" cy="368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Presenter Name</a:t>
            </a:r>
            <a:r>
              <a:rPr lang="en-US" dirty="0">
                <a:solidFill>
                  <a:srgbClr val="F28046"/>
                </a:solidFill>
              </a:rPr>
              <a:t>| </a:t>
            </a:r>
            <a:r>
              <a:rPr lang="en-US" dirty="0">
                <a:solidFill>
                  <a:srgbClr val="FF0000"/>
                </a:solidFill>
              </a:rPr>
              <a:t>Event Name </a:t>
            </a:r>
            <a:r>
              <a:rPr lang="en-US" dirty="0">
                <a:solidFill>
                  <a:srgbClr val="F28046"/>
                </a:solidFill>
              </a:rPr>
              <a:t>| </a:t>
            </a:r>
            <a:r>
              <a:rPr lang="en-US" dirty="0">
                <a:solidFill>
                  <a:srgbClr val="FF0000"/>
                </a:solidFill>
              </a:rPr>
              <a:t>Meeting Date</a:t>
            </a:r>
          </a:p>
        </p:txBody>
      </p:sp>
    </p:spTree>
    <p:extLst>
      <p:ext uri="{BB962C8B-B14F-4D97-AF65-F5344CB8AC3E}">
        <p14:creationId xmlns:p14="http://schemas.microsoft.com/office/powerpoint/2010/main" val="424373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Plan for student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079901"/>
            <a:ext cx="8107134" cy="52071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Data Driven Decision-Making Process:</a:t>
            </a:r>
          </a:p>
          <a:p>
            <a:pPr marL="514350" indent="-514350">
              <a:buAutoNum type="arabicParenR"/>
            </a:pPr>
            <a:r>
              <a:rPr lang="en-US" dirty="0"/>
              <a:t>Schools analyze the SBAC, ELPAC, </a:t>
            </a:r>
            <a:r>
              <a:rPr lang="en-US" dirty="0" err="1"/>
              <a:t>iReady</a:t>
            </a:r>
            <a:r>
              <a:rPr lang="en-US" dirty="0"/>
              <a:t>  assessment results, attendance and suspension rates to review school-wide performance data with educational partners</a:t>
            </a:r>
          </a:p>
          <a:p>
            <a:pPr marL="514350" indent="-514350">
              <a:buAutoNum type="arabicParenR"/>
            </a:pPr>
            <a:r>
              <a:rPr lang="en-US" dirty="0"/>
              <a:t>The data analysis is used to determine successes and challenges for the school site. Focused on curriculum, state standards, school climate, and family engagement</a:t>
            </a:r>
          </a:p>
          <a:p>
            <a:pPr marL="514350" indent="-514350">
              <a:buAutoNum type="arabicParenR"/>
            </a:pPr>
            <a:r>
              <a:rPr lang="en-US" dirty="0"/>
              <a:t>The school with the input of educational partners makes a plan to adjust instructional practices on the findings from the decision-making process to improve student achievement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29F1-48EF-8EE0-F433-920967D4C686}"/>
              </a:ext>
            </a:extLst>
          </p:cNvPr>
          <p:cNvSpPr txBox="1"/>
          <p:nvPr/>
        </p:nvSpPr>
        <p:spPr>
          <a:xfrm>
            <a:off x="8812673" y="2560100"/>
            <a:ext cx="3167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District Curriculum: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ELA/ELD: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Benchmark Advance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MyPerspectives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Mathematics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Ready Math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Pearson Math</a:t>
            </a:r>
          </a:p>
        </p:txBody>
      </p:sp>
    </p:spTree>
    <p:extLst>
      <p:ext uri="{BB962C8B-B14F-4D97-AF65-F5344CB8AC3E}">
        <p14:creationId xmlns:p14="http://schemas.microsoft.com/office/powerpoint/2010/main" val="399618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Plan for student achievement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29F1-48EF-8EE0-F433-920967D4C686}"/>
              </a:ext>
            </a:extLst>
          </p:cNvPr>
          <p:cNvSpPr txBox="1"/>
          <p:nvPr/>
        </p:nvSpPr>
        <p:spPr>
          <a:xfrm>
            <a:off x="5952450" y="3024832"/>
            <a:ext cx="5837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Remove this direction box: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Locate the school performance data and add additional slides as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For assistance </a:t>
            </a:r>
            <a:r>
              <a:rPr lang="en-US" sz="2000">
                <a:solidFill>
                  <a:srgbClr val="FF0000"/>
                </a:solidFill>
              </a:rPr>
              <a:t>contact Research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D964A2-4075-4477-BA49-B9777218C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951" y="979210"/>
            <a:ext cx="3954393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65F295-87E3-07EC-3DA7-3C61B6C9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95" y="2123373"/>
            <a:ext cx="6004409" cy="309914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School Name </a:t>
            </a:r>
            <a:r>
              <a:rPr lang="en-US" sz="5400" dirty="0"/>
              <a:t>Title I Funding and School Plan</a:t>
            </a:r>
          </a:p>
        </p:txBody>
      </p:sp>
    </p:spTree>
    <p:extLst>
      <p:ext uri="{BB962C8B-B14F-4D97-AF65-F5344CB8AC3E}">
        <p14:creationId xmlns:p14="http://schemas.microsoft.com/office/powerpoint/2010/main" val="243740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Funding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705" y="1079901"/>
            <a:ext cx="6617370" cy="5207168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Schools are allocated funds based upon the percentage of student receiving free or reduced lunch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Schools are ranked according to this percentage and receive a per pupil allocation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percent of the school’s total Title I budget is for parent involvement activities</a:t>
            </a:r>
          </a:p>
          <a:p>
            <a:pPr algn="ctr"/>
            <a:r>
              <a:rPr lang="en-US" b="1" dirty="0"/>
              <a:t>Total Title I Allocation: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$[Total of Title I </a:t>
            </a:r>
            <a:r>
              <a:rPr lang="en-US" b="1" i="1" u="sng" dirty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 Title I Parent funds]</a:t>
            </a:r>
          </a:p>
        </p:txBody>
      </p:sp>
    </p:spTree>
    <p:extLst>
      <p:ext uri="{BB962C8B-B14F-4D97-AF65-F5344CB8AC3E}">
        <p14:creationId xmlns:p14="http://schemas.microsoft.com/office/powerpoint/2010/main" val="42456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SPSA School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4" y="1079901"/>
            <a:ext cx="10140441" cy="5207168"/>
          </a:xfrm>
          <a:ln w="28575">
            <a:noFill/>
          </a:ln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Our SPSA includes the following strategies/activities as a Schoolwide Program: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Goal 1: Name of Goal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Identify and briefly describe strategies/activities, such as tutoring, intervention, etc.</a:t>
            </a:r>
          </a:p>
          <a:p>
            <a:r>
              <a:rPr lang="en-US" b="1" dirty="0">
                <a:solidFill>
                  <a:srgbClr val="FF0000"/>
                </a:solidFill>
              </a:rPr>
              <a:t>Goal 2: Name of Goal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Identify and briefly describe strategies/activities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78610-2B49-B8CB-D0CA-ED26B65A726F}"/>
              </a:ext>
            </a:extLst>
          </p:cNvPr>
          <p:cNvSpPr txBox="1"/>
          <p:nvPr/>
        </p:nvSpPr>
        <p:spPr>
          <a:xfrm>
            <a:off x="3310299" y="5247060"/>
            <a:ext cx="4713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additional slides as necessary to share all school goals and strategies.</a:t>
            </a:r>
          </a:p>
          <a:p>
            <a:r>
              <a:rPr lang="en-US" dirty="0">
                <a:solidFill>
                  <a:srgbClr val="FF0000"/>
                </a:solidFill>
              </a:rPr>
              <a:t>Delete this direction box</a:t>
            </a:r>
          </a:p>
        </p:txBody>
      </p:sp>
    </p:spTree>
    <p:extLst>
      <p:ext uri="{BB962C8B-B14F-4D97-AF65-F5344CB8AC3E}">
        <p14:creationId xmlns:p14="http://schemas.microsoft.com/office/powerpoint/2010/main" val="364479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24EF-1A0B-A8D7-E40D-DB70CF86C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04" y="2946558"/>
            <a:ext cx="8927088" cy="150886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33A69-FCD3-408B-22C9-2667DEA4FEF9}"/>
              </a:ext>
            </a:extLst>
          </p:cNvPr>
          <p:cNvSpPr txBox="1"/>
          <p:nvPr/>
        </p:nvSpPr>
        <p:spPr>
          <a:xfrm>
            <a:off x="865305" y="4614958"/>
            <a:ext cx="540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Insert Principal Name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Insert Contact Number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Insert School Website</a:t>
            </a:r>
          </a:p>
        </p:txBody>
      </p:sp>
    </p:spTree>
    <p:extLst>
      <p:ext uri="{BB962C8B-B14F-4D97-AF65-F5344CB8AC3E}">
        <p14:creationId xmlns:p14="http://schemas.microsoft.com/office/powerpoint/2010/main" val="228977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65F295-87E3-07EC-3DA7-3C61B6C9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95" y="2721537"/>
            <a:ext cx="6004409" cy="1944885"/>
          </a:xfrm>
        </p:spPr>
        <p:txBody>
          <a:bodyPr/>
          <a:lstStyle/>
          <a:p>
            <a:pPr algn="ctr"/>
            <a:r>
              <a:rPr lang="en-US" sz="5400" dirty="0"/>
              <a:t>What is Title I?</a:t>
            </a:r>
          </a:p>
        </p:txBody>
      </p:sp>
    </p:spTree>
    <p:extLst>
      <p:ext uri="{BB962C8B-B14F-4D97-AF65-F5344CB8AC3E}">
        <p14:creationId xmlns:p14="http://schemas.microsoft.com/office/powerpoint/2010/main" val="21495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079901"/>
            <a:ext cx="10701338" cy="52071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Title I provides additional academic support and learning opportunities for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program is intended to help ensure that all students meet the California Common Core State Standards.</a:t>
            </a:r>
          </a:p>
          <a:p>
            <a:endParaRPr lang="en-US" sz="3200" dirty="0"/>
          </a:p>
          <a:p>
            <a:r>
              <a:rPr lang="en-US" sz="3200" b="1" dirty="0"/>
              <a:t>Goals of Title 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Increase academic achievement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 direct instructional support to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 professional development to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Promote parent education and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0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65F295-87E3-07EC-3DA7-3C61B6C9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7" y="2721537"/>
            <a:ext cx="6662057" cy="1944885"/>
          </a:xfrm>
        </p:spPr>
        <p:txBody>
          <a:bodyPr/>
          <a:lstStyle/>
          <a:p>
            <a:pPr algn="ctr"/>
            <a:r>
              <a:rPr lang="en-US" sz="5400" dirty="0"/>
              <a:t>Title I </a:t>
            </a:r>
            <a:br>
              <a:rPr lang="en-US" sz="5400" dirty="0"/>
            </a:br>
            <a:r>
              <a:rPr lang="en-US" sz="5400" dirty="0"/>
              <a:t>parent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262683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079901"/>
            <a:ext cx="10701338" cy="5207168"/>
          </a:xfrm>
        </p:spPr>
        <p:txBody>
          <a:bodyPr/>
          <a:lstStyle/>
          <a:p>
            <a:r>
              <a:rPr lang="en-US" sz="3200" b="1" dirty="0"/>
              <a:t>Parents have the rights to….</a:t>
            </a:r>
          </a:p>
          <a:p>
            <a:pPr marL="457200" indent="-457200">
              <a:buFontTx/>
              <a:buChar char="-"/>
            </a:pPr>
            <a:r>
              <a:rPr lang="en-US" dirty="0"/>
              <a:t>Ask for meetings and trainings</a:t>
            </a:r>
          </a:p>
          <a:p>
            <a:pPr marL="457200" indent="-457200">
              <a:buFontTx/>
              <a:buChar char="-"/>
            </a:pPr>
            <a:r>
              <a:rPr lang="en-US" dirty="0"/>
              <a:t>Review the school’s academic achievement data</a:t>
            </a:r>
          </a:p>
          <a:p>
            <a:pPr marL="457200" indent="-457200">
              <a:buFontTx/>
              <a:buChar char="-"/>
            </a:pPr>
            <a:r>
              <a:rPr lang="en-US" dirty="0"/>
              <a:t>Review the parent involvement plan and activities included in the School Plan for Student Achievement</a:t>
            </a:r>
          </a:p>
          <a:p>
            <a:pPr marL="457200" indent="-457200">
              <a:buFontTx/>
              <a:buChar char="-"/>
            </a:pPr>
            <a:r>
              <a:rPr lang="en-US" dirty="0"/>
              <a:t>Review and modify the school’s Title I Parental &amp; Family Engagement Policy and School-Parent Compact</a:t>
            </a:r>
          </a:p>
        </p:txBody>
      </p:sp>
    </p:spTree>
    <p:extLst>
      <p:ext uri="{BB962C8B-B14F-4D97-AF65-F5344CB8AC3E}">
        <p14:creationId xmlns:p14="http://schemas.microsoft.com/office/powerpoint/2010/main" val="373206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079901"/>
            <a:ext cx="8104414" cy="5207168"/>
          </a:xfrm>
        </p:spPr>
        <p:txBody>
          <a:bodyPr/>
          <a:lstStyle/>
          <a:p>
            <a:r>
              <a:rPr lang="en-US" sz="3200" b="1" dirty="0"/>
              <a:t>School Site Council (SSC)</a:t>
            </a:r>
          </a:p>
          <a:p>
            <a:pPr marL="457200" indent="-457200">
              <a:buFontTx/>
              <a:buChar char="-"/>
            </a:pPr>
            <a:r>
              <a:rPr lang="en-US" dirty="0"/>
              <a:t>Provides parents with an opportunity to be involved in the academic program of the school.</a:t>
            </a:r>
          </a:p>
          <a:p>
            <a:pPr marL="457200" indent="-457200">
              <a:buFontTx/>
              <a:buChar char="-"/>
            </a:pPr>
            <a:r>
              <a:rPr lang="en-US" dirty="0"/>
              <a:t>Develops, monitors, and evaluates the School Plan for Student Achievement (SPSA) to implement programs and services that support students.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Collaboration (work together) between schools and families is essential to increase student achievement.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B2596-C009-D057-94DB-8C894D59E4D1}"/>
              </a:ext>
            </a:extLst>
          </p:cNvPr>
          <p:cNvSpPr txBox="1"/>
          <p:nvPr/>
        </p:nvSpPr>
        <p:spPr>
          <a:xfrm>
            <a:off x="8809265" y="1967592"/>
            <a:ext cx="3061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our school, parents are involved in the following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Parent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Coffee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PTO/PTA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Volunteer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Be informed….our school is using the following to communicate with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7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8" y="971551"/>
            <a:ext cx="9157606" cy="3241221"/>
          </a:xfrm>
        </p:spPr>
        <p:txBody>
          <a:bodyPr>
            <a:normAutofit/>
          </a:bodyPr>
          <a:lstStyle/>
          <a:p>
            <a:r>
              <a:rPr lang="en-US" sz="2400" b="1" dirty="0"/>
              <a:t>PARENT AND FAMILY ENGAGEMENT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Every Title I school, in collaboration with parents, must prepare a site-level parental and family engagement policy.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Policy describes how the school will involve parents in a meaningful, ongoing, and timely 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policy also describes how parents will be involved in the planning, review, and improvement of the school’s Title I program and activities</a:t>
            </a:r>
          </a:p>
          <a:p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E1EFA5-70DB-FEE0-7F5E-F0C6607B0579}"/>
              </a:ext>
            </a:extLst>
          </p:cNvPr>
          <p:cNvSpPr txBox="1">
            <a:spLocks/>
          </p:cNvSpPr>
          <p:nvPr/>
        </p:nvSpPr>
        <p:spPr>
          <a:xfrm>
            <a:off x="2822810" y="3548743"/>
            <a:ext cx="9157606" cy="290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728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28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8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8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8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SCHOOL – PARENT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Compact describes </a:t>
            </a:r>
            <a:r>
              <a:rPr lang="en-US" sz="2000" u="sng" dirty="0"/>
              <a:t>how</a:t>
            </a:r>
            <a:r>
              <a:rPr lang="en-US" sz="2000" dirty="0"/>
              <a:t> the school and parents share the responsibility for student achievement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It is developed in collaboration among parents, teachers, and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Compact is distributed annually with the Title I Parent and Family Engagement Policy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08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65F295-87E3-07EC-3DA7-3C61B6C9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95" y="2721537"/>
            <a:ext cx="6004409" cy="1944885"/>
          </a:xfrm>
        </p:spPr>
        <p:txBody>
          <a:bodyPr/>
          <a:lstStyle/>
          <a:p>
            <a:pPr algn="ctr"/>
            <a:r>
              <a:rPr lang="en-US" sz="5400" dirty="0"/>
              <a:t>School Plan for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86071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Plan for student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05" y="871926"/>
            <a:ext cx="7912508" cy="529567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Annually evaluate the program goals</a:t>
            </a:r>
          </a:p>
          <a:p>
            <a:pPr marL="457200" indent="-457200">
              <a:buFontTx/>
              <a:buChar char="-"/>
            </a:pPr>
            <a:r>
              <a:rPr lang="en-US" dirty="0"/>
              <a:t>Comprehensive Needs Assessment</a:t>
            </a:r>
          </a:p>
          <a:p>
            <a:pPr marL="457200" indent="-457200">
              <a:buFontTx/>
              <a:buChar char="-"/>
            </a:pPr>
            <a:r>
              <a:rPr lang="en-US" dirty="0"/>
              <a:t>Review of School Performance Data </a:t>
            </a:r>
            <a:r>
              <a:rPr lang="en-US" sz="2000" dirty="0"/>
              <a:t>(Dashboard, Comprehensive School Profile,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3200" b="1" dirty="0"/>
              <a:t>Goals and strategies to address student academic needs</a:t>
            </a:r>
          </a:p>
          <a:p>
            <a:pPr marL="457200" indent="-457200">
              <a:buFontTx/>
              <a:buChar char="-"/>
            </a:pPr>
            <a:r>
              <a:rPr lang="en-US" dirty="0"/>
              <a:t>Description of core and supplemental programs</a:t>
            </a:r>
          </a:p>
          <a:p>
            <a:pPr marL="457200" indent="-457200">
              <a:buFontTx/>
              <a:buChar char="-"/>
            </a:pPr>
            <a:r>
              <a:rPr lang="en-US" dirty="0"/>
              <a:t>Description of instructional strategies and interventions to assist struggling students</a:t>
            </a:r>
          </a:p>
          <a:p>
            <a:pPr marL="457200" indent="-457200">
              <a:buFontTx/>
              <a:buChar char="-"/>
            </a:pPr>
            <a:r>
              <a:rPr lang="en-US" dirty="0"/>
              <a:t>Professional needs and activities</a:t>
            </a:r>
          </a:p>
          <a:p>
            <a:pPr marL="457200" indent="-457200">
              <a:buFontTx/>
              <a:buChar char="-"/>
            </a:pPr>
            <a:r>
              <a:rPr lang="en-US" dirty="0"/>
              <a:t>Parent involvement strategies and activities</a:t>
            </a:r>
          </a:p>
          <a:p>
            <a:r>
              <a:rPr lang="en-US" sz="3200" b="1" dirty="0"/>
              <a:t>Alignment of Fiscal Resources with strategies</a:t>
            </a:r>
            <a:endParaRPr lang="en-US" sz="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29F1-48EF-8EE0-F433-920967D4C686}"/>
              </a:ext>
            </a:extLst>
          </p:cNvPr>
          <p:cNvSpPr txBox="1"/>
          <p:nvPr/>
        </p:nvSpPr>
        <p:spPr>
          <a:xfrm>
            <a:off x="8045259" y="1544438"/>
            <a:ext cx="34328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SPSA Development – </a:t>
            </a:r>
          </a:p>
          <a:p>
            <a:r>
              <a:rPr lang="en-US" sz="1600" b="1" dirty="0"/>
              <a:t>FOUR Required Actions:</a:t>
            </a:r>
          </a:p>
          <a:p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The SPSA </a:t>
            </a:r>
            <a:r>
              <a:rPr lang="en-US" sz="1600" u="sng" dirty="0"/>
              <a:t>must</a:t>
            </a:r>
            <a:r>
              <a:rPr lang="en-US" sz="1600" dirty="0"/>
              <a:t> be meaningfully developed with parent input.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The SPSA </a:t>
            </a:r>
            <a:r>
              <a:rPr lang="en-US" sz="1600" u="sng" dirty="0"/>
              <a:t>must</a:t>
            </a:r>
            <a:r>
              <a:rPr lang="en-US" sz="1600" dirty="0"/>
              <a:t> be shared with ELAC, with opportunity for ELAC recommendations.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The SPSA </a:t>
            </a:r>
            <a:r>
              <a:rPr lang="en-US" sz="1600" u="sng" dirty="0"/>
              <a:t>must</a:t>
            </a:r>
            <a:r>
              <a:rPr lang="en-US" sz="1600" dirty="0"/>
              <a:t> be approved by the School Site Council, after ELAC recommendations are presented and considered.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The SPSA </a:t>
            </a:r>
            <a:r>
              <a:rPr lang="en-US" sz="1600" u="sng" dirty="0"/>
              <a:t>must</a:t>
            </a:r>
            <a:r>
              <a:rPr lang="en-US" sz="1600" dirty="0"/>
              <a:t> be approved by the district’s governing board.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F328F-8C09-E879-E301-75A67EF18367}"/>
              </a:ext>
            </a:extLst>
          </p:cNvPr>
          <p:cNvSpPr txBox="1"/>
          <p:nvPr/>
        </p:nvSpPr>
        <p:spPr>
          <a:xfrm>
            <a:off x="2133488" y="5865045"/>
            <a:ext cx="796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17285D"/>
                </a:solidFill>
              </a:rPr>
              <a:t>Available Electronically: </a:t>
            </a:r>
            <a:r>
              <a:rPr lang="en-US" sz="1800" b="1" dirty="0">
                <a:hlinkClick r:id="rId3"/>
              </a:rPr>
              <a:t>https://www.stocktonusd.net/Page/10028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2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S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204B"/>
      </a:accent1>
      <a:accent2>
        <a:srgbClr val="F2A63B"/>
      </a:accent2>
      <a:accent3>
        <a:srgbClr val="36AFCE"/>
      </a:accent3>
      <a:accent4>
        <a:srgbClr val="1D6FA9"/>
      </a:accent4>
      <a:accent5>
        <a:srgbClr val="B74919"/>
      </a:accent5>
      <a:accent6>
        <a:srgbClr val="F2A63B"/>
      </a:accent6>
      <a:hlink>
        <a:srgbClr val="6DAA2D"/>
      </a:hlink>
      <a:folHlink>
        <a:srgbClr val="5975D4"/>
      </a:folHlink>
    </a:clrScheme>
    <a:fontScheme name="ASR Windows Fo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c315a0-3ac2-468a-af7c-158db3b36ce5" xsi:nil="true"/>
    <lcf76f155ced4ddcb4097134ff3c332f xmlns="b431b804-3a7b-4b4b-87f8-4f339ad6e41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F456218EF104EAAF04E3B6BA8B2B0" ma:contentTypeVersion="12" ma:contentTypeDescription="Create a new document." ma:contentTypeScope="" ma:versionID="d136f72f9e246a8ab4e4d9a5a839674d">
  <xsd:schema xmlns:xsd="http://www.w3.org/2001/XMLSchema" xmlns:xs="http://www.w3.org/2001/XMLSchema" xmlns:p="http://schemas.microsoft.com/office/2006/metadata/properties" xmlns:ns2="b431b804-3a7b-4b4b-87f8-4f339ad6e41e" xmlns:ns3="0ac315a0-3ac2-468a-af7c-158db3b36ce5" targetNamespace="http://schemas.microsoft.com/office/2006/metadata/properties" ma:root="true" ma:fieldsID="a3f04d924f52bb08048451e32699d05e" ns2:_="" ns3:_="">
    <xsd:import namespace="b431b804-3a7b-4b4b-87f8-4f339ad6e41e"/>
    <xsd:import namespace="0ac315a0-3ac2-468a-af7c-158db3b36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1b804-3a7b-4b4b-87f8-4f339ad6e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32f2f05-d988-456c-ac0c-02c2a0455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315a0-3ac2-468a-af7c-158db3b36c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4361202-1b43-41bc-9586-de70eb8be7ce}" ma:internalName="TaxCatchAll" ma:showField="CatchAllData" ma:web="0ac315a0-3ac2-468a-af7c-158db3b36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F20E1-574C-4A58-BBA7-68ADFD122EDF}">
  <ds:schemaRefs>
    <ds:schemaRef ds:uri="http://www.w3.org/XML/1998/namespace"/>
    <ds:schemaRef ds:uri="http://schemas.microsoft.com/office/2006/metadata/properties"/>
    <ds:schemaRef ds:uri="0ac315a0-3ac2-468a-af7c-158db3b36ce5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b431b804-3a7b-4b4b-87f8-4f339ad6e41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49D808-2E70-4FEB-B5A4-7E0EF4DB5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1b804-3a7b-4b4b-87f8-4f339ad6e41e"/>
    <ds:schemaRef ds:uri="0ac315a0-3ac2-468a-af7c-158db3b36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14C92-427F-43F8-9FEE-31EF86678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774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Title I Parent Meeting</vt:lpstr>
      <vt:lpstr>What is Title I?</vt:lpstr>
      <vt:lpstr>What is title I?</vt:lpstr>
      <vt:lpstr>Title I  parent involvement</vt:lpstr>
      <vt:lpstr>Parent Involvement</vt:lpstr>
      <vt:lpstr>Parent Involvement</vt:lpstr>
      <vt:lpstr>Parent Involvement</vt:lpstr>
      <vt:lpstr>School Plan for Student Achievement</vt:lpstr>
      <vt:lpstr>School Plan for student achievement</vt:lpstr>
      <vt:lpstr>School Plan for student achievement</vt:lpstr>
      <vt:lpstr>School Plan for student achievement</vt:lpstr>
      <vt:lpstr>School Name Title I Funding and School Plan</vt:lpstr>
      <vt:lpstr>Title I Funding allocation</vt:lpstr>
      <vt:lpstr>SPSA School Strategies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Parent Meeting</dc:title>
  <dc:creator>James Norton</dc:creator>
  <cp:lastModifiedBy>Ashlee Frades</cp:lastModifiedBy>
  <cp:revision>39</cp:revision>
  <dcterms:created xsi:type="dcterms:W3CDTF">2021-05-05T15:08:26Z</dcterms:created>
  <dcterms:modified xsi:type="dcterms:W3CDTF">2024-08-12T16:24:22Z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0x010100065F456218EF104EAAF04E3B6BA8B2B0</vt:lpwstr>
  </property>
  <property fmtid="{D5CDD505-2E9C-101B-9397-08002B2CF9AE}" pid="3" name="Order">
    <vt:r8>4100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